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9"/>
  </p:notesMasterIdLst>
  <p:handoutMasterIdLst>
    <p:handoutMasterId r:id="rId10"/>
  </p:handoutMasterIdLst>
  <p:sldIdLst>
    <p:sldId id="285" r:id="rId2"/>
    <p:sldId id="286" r:id="rId3"/>
    <p:sldId id="287" r:id="rId4"/>
    <p:sldId id="288" r:id="rId5"/>
    <p:sldId id="289" r:id="rId6"/>
    <p:sldId id="290" r:id="rId7"/>
    <p:sldId id="291" r:id="rId8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1pPr>
    <a:lvl2pPr marL="4572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2pPr>
    <a:lvl3pPr marL="9144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3pPr>
    <a:lvl4pPr marL="13716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4pPr>
    <a:lvl5pPr marL="18288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00"/>
    <a:srgbClr val="800000"/>
    <a:srgbClr val="000099"/>
    <a:srgbClr val="003399"/>
    <a:srgbClr val="003366"/>
    <a:srgbClr val="FFCCFF"/>
    <a:srgbClr val="CCECFF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31" autoAdjust="0"/>
    <p:restoredTop sz="99836" autoAdjust="0"/>
  </p:normalViewPr>
  <p:slideViewPr>
    <p:cSldViewPr>
      <p:cViewPr varScale="1">
        <p:scale>
          <a:sx n="83" d="100"/>
          <a:sy n="83" d="100"/>
        </p:scale>
        <p:origin x="60" y="7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792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04A39-A7EF-473E-83B1-D6DDD569E81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30275-B0D6-471C-A0D5-2B83675BD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4009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fld id="{348822FB-22A0-413D-B409-0CB34D878D1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857948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6462A3-3BBF-45CB-9F5D-52BB5DD26414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7280A4-9E35-4026-863D-12559CB904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7450" y="188914"/>
            <a:ext cx="7705725" cy="5048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2137D3-2F99-4A59-B0DE-05762BAA319B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1F00BD-C703-48ED-8137-4FC109AFD8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88150" y="188913"/>
            <a:ext cx="2105025" cy="6119812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68314" y="188913"/>
            <a:ext cx="6167437" cy="61198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FB2F6-35F1-4E85-AFFC-EEA4462365BF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99787E-841A-4636-AD59-67EDB1675CF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CA376F-0FB5-4F3D-85ED-EBB6E2487A89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3EC0BA-F120-4B15-A79B-5375E013FB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4E0B-BBF3-47D9-BB63-18CF2EA60288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B59EE5-F0EF-45D6-A124-DD37233E6DD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8313" y="1052513"/>
            <a:ext cx="4064000" cy="52562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4714" y="1052513"/>
            <a:ext cx="4064000" cy="52562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A0DD26-4FC3-497A-9642-370F34862BED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F6580E-2F89-4835-980B-E307402D38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05379C-03B6-4045-A8E8-A3421CEC5019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122A01-F4B0-4B01-ADF7-BCE7F2886BE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AE7AE8-008F-408D-9093-639BA953F40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7FFCAA-95CA-4C1E-A5BC-6A2A29A167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61D63D-6514-4ECE-961C-184F9FBDA2D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732240" y="6248400"/>
            <a:ext cx="1905000" cy="4572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32AE9C-0600-44EE-B62C-C6AA7B33320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AA5882-CE3E-4B78-90DC-2CB2F5C90F0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04B026-111C-48DD-85FD-193E7645E87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5C20AF-CD16-443F-B9FB-D74A3D749E38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0C274D-07FD-4A63-817B-CFE4E00D998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4" y="1052513"/>
            <a:ext cx="8280400" cy="525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3789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050" b="0">
                <a:ea typeface="宋体" pitchFamily="2" charset="-122"/>
              </a:defRPr>
            </a:lvl1pPr>
          </a:lstStyle>
          <a:p>
            <a:pPr>
              <a:defRPr/>
            </a:pPr>
            <a:fld id="{7337D2B0-9023-43F2-8D96-68087457371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3789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defRPr sz="105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789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050" b="0">
                <a:ea typeface="宋体" pitchFamily="2" charset="-122"/>
              </a:defRPr>
            </a:lvl1pPr>
          </a:lstStyle>
          <a:p>
            <a:pPr>
              <a:defRPr/>
            </a:pPr>
            <a:fld id="{B876B54B-5E77-439F-A37C-0899F166675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730008" y="166943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 smtClean="0">
                <a:solidFill>
                  <a:srgbClr val="003399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操 作 系 统</a:t>
            </a:r>
            <a:endParaRPr lang="zh-CN" altLang="en-US" sz="1800" dirty="0">
              <a:solidFill>
                <a:srgbClr val="003399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58201" y="246870"/>
            <a:ext cx="396945" cy="30181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ransition spd="med">
    <p:random/>
  </p:transition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5pPr>
      <a:lvl6pPr marL="3429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6pPr>
      <a:lvl7pPr marL="6858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7pPr>
      <a:lvl8pPr marL="10287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8pPr>
      <a:lvl9pPr marL="13716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kumimoji="1" sz="24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kumimoji="1" sz="21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 kumimoji="1" sz="18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257617" y="2082331"/>
            <a:ext cx="2762997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3175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>
            <a:spAutoFit/>
          </a:bodyPr>
          <a:lstStyle/>
          <a:p>
            <a:pPr algn="ctr" eaLnBrk="1" hangingPunct="1">
              <a:spcBef>
                <a:spcPct val="0"/>
              </a:spcBef>
              <a:defRPr/>
            </a:pPr>
            <a:r>
              <a:rPr lang="zh-CN" altLang="en-US" sz="3600" b="0" dirty="0">
                <a:solidFill>
                  <a:srgbClr val="00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itchFamily="2" charset="-122"/>
                <a:ea typeface="华文琥珀" pitchFamily="2" charset="-122"/>
              </a:rPr>
              <a:t> 操作系统 </a:t>
            </a:r>
            <a:endParaRPr lang="en-US" altLang="zh-CN" sz="3600" b="0" dirty="0">
              <a:solidFill>
                <a:srgbClr val="0033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琥珀" pitchFamily="2" charset="-122"/>
              <a:ea typeface="华文琥珀" pitchFamily="2" charset="-122"/>
            </a:endParaRPr>
          </a:p>
        </p:txBody>
      </p:sp>
      <p:pic>
        <p:nvPicPr>
          <p:cNvPr id="9" name="Picture 1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8380" y="2241358"/>
            <a:ext cx="3857625" cy="2560504"/>
          </a:xfrm>
          <a:prstGeom prst="rect">
            <a:avLst/>
          </a:prstGeom>
        </p:spPr>
      </p:pic>
      <p:sp>
        <p:nvSpPr>
          <p:cNvPr id="10" name="文本框 62"/>
          <p:cNvSpPr txBox="1"/>
          <p:nvPr/>
        </p:nvSpPr>
        <p:spPr>
          <a:xfrm>
            <a:off x="4417091" y="3616986"/>
            <a:ext cx="316322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993300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开课学院： 计算机学院</a:t>
            </a:r>
          </a:p>
        </p:txBody>
      </p:sp>
      <p:sp>
        <p:nvSpPr>
          <p:cNvPr id="11" name="文本框 30"/>
          <p:cNvSpPr txBox="1"/>
          <p:nvPr/>
        </p:nvSpPr>
        <p:spPr>
          <a:xfrm>
            <a:off x="4417091" y="3062192"/>
            <a:ext cx="244405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993300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任课教师： 何静媛</a:t>
            </a:r>
          </a:p>
        </p:txBody>
      </p:sp>
      <p:sp>
        <p:nvSpPr>
          <p:cNvPr id="12" name="文本框 48"/>
          <p:cNvSpPr txBox="1"/>
          <p:nvPr/>
        </p:nvSpPr>
        <p:spPr>
          <a:xfrm>
            <a:off x="4420886" y="4284049"/>
            <a:ext cx="318819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邮箱： </a:t>
            </a:r>
            <a:r>
              <a:rPr lang="en-US" altLang="zh-CN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ibm_hjy@sina.com</a:t>
            </a:r>
            <a:endParaRPr lang="zh-CN" altLang="en-US" sz="2100" spc="28" dirty="0">
              <a:solidFill>
                <a:srgbClr val="003399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3" name="文本框 76"/>
          <p:cNvSpPr txBox="1"/>
          <p:nvPr/>
        </p:nvSpPr>
        <p:spPr>
          <a:xfrm>
            <a:off x="4417091" y="4754905"/>
            <a:ext cx="317228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联系电话： </a:t>
            </a:r>
            <a:r>
              <a:rPr lang="en-US" altLang="zh-CN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15086836595</a:t>
            </a:r>
            <a:endParaRPr lang="zh-CN" altLang="en-US" sz="2100" spc="28" dirty="0">
              <a:solidFill>
                <a:srgbClr val="003399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4" name="TextBox 5"/>
          <p:cNvSpPr txBox="1"/>
          <p:nvPr/>
        </p:nvSpPr>
        <p:spPr>
          <a:xfrm>
            <a:off x="1817694" y="974713"/>
            <a:ext cx="2762997" cy="41549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3175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>
            <a:spAutoFit/>
          </a:bodyPr>
          <a:lstStyle/>
          <a:p>
            <a:pPr algn="ctr" eaLnBrk="1" hangingPunct="1">
              <a:spcBef>
                <a:spcPct val="0"/>
              </a:spcBef>
              <a:defRPr/>
            </a:pPr>
            <a:r>
              <a:rPr lang="zh-CN" altLang="en-US" sz="2100" b="0" dirty="0">
                <a:solidFill>
                  <a:srgbClr val="00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彩云" panose="02010800040101010101" pitchFamily="2" charset="-122"/>
                <a:ea typeface="华文彩云" panose="02010800040101010101" pitchFamily="2" charset="-122"/>
              </a:rPr>
              <a:t>重庆大学 </a:t>
            </a:r>
            <a:r>
              <a:rPr lang="zh-CN" altLang="en-US" sz="1800" b="0" dirty="0">
                <a:solidFill>
                  <a:srgbClr val="00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彩云" panose="02010800040101010101" pitchFamily="2" charset="-122"/>
                <a:ea typeface="华文彩云" panose="02010800040101010101" pitchFamily="2" charset="-122"/>
              </a:rPr>
              <a:t>计算机学院 </a:t>
            </a:r>
            <a:endParaRPr lang="en-US" altLang="zh-CN" sz="1800" b="0" dirty="0">
              <a:solidFill>
                <a:srgbClr val="0033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彩云" panose="02010800040101010101" pitchFamily="2" charset="-122"/>
              <a:ea typeface="华文彩云" panose="02010800040101010101" pitchFamily="2" charset="-122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847325"/>
            <a:ext cx="4637263" cy="363779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39552" y="4509120"/>
            <a:ext cx="8136904" cy="1471172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600" dirty="0" smtClean="0"/>
              <a:t>不同</a:t>
            </a:r>
            <a:r>
              <a:rPr lang="zh-CN" altLang="en-US" sz="1600" dirty="0"/>
              <a:t>的 CPU 架构有不同的内存顺序模型：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600" dirty="0" smtClean="0"/>
              <a:t>绝对</a:t>
            </a:r>
            <a:r>
              <a:rPr lang="zh-CN" altLang="en-US" sz="1600" dirty="0"/>
              <a:t>顺序模型：禁止所有优化导致的乱序执行，所有内存操作串行排队。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600" dirty="0" smtClean="0"/>
              <a:t>强</a:t>
            </a:r>
            <a:r>
              <a:rPr lang="zh-CN" altLang="en-US" sz="1600" dirty="0"/>
              <a:t>内存顺序模型：以x86为代表，只允许store-load（即先执行store指令，再执行load</a:t>
            </a:r>
            <a:r>
              <a:rPr lang="zh-CN" altLang="en-US" sz="1600" dirty="0" smtClean="0"/>
              <a:t>指令</a:t>
            </a:r>
            <a:r>
              <a:rPr lang="zh-CN" altLang="en-US" sz="1600" dirty="0"/>
              <a:t>）乱序执行。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600" dirty="0" smtClean="0"/>
              <a:t>弱</a:t>
            </a:r>
            <a:r>
              <a:rPr lang="zh-CN" altLang="en-US" sz="1600" dirty="0"/>
              <a:t>内存顺序模型：以ARM为代表，允许所有情况下的指令乱序执行。</a:t>
            </a:r>
          </a:p>
        </p:txBody>
      </p:sp>
    </p:spTree>
    <p:extLst>
      <p:ext uri="{BB962C8B-B14F-4D97-AF65-F5344CB8AC3E}">
        <p14:creationId xmlns:p14="http://schemas.microsoft.com/office/powerpoint/2010/main" val="2094387141"/>
      </p:ext>
    </p:extLst>
  </p:cSld>
  <p:clrMapOvr>
    <a:masterClrMapping/>
  </p:clrMapOvr>
  <p:transition spd="med"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340768"/>
            <a:ext cx="8411435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71598"/>
      </p:ext>
    </p:extLst>
  </p:cSld>
  <p:clrMapOvr>
    <a:masterClrMapping/>
  </p:clrMapOvr>
  <p:transition spd="med"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1560" y="1268760"/>
            <a:ext cx="7992888" cy="268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</a:rPr>
              <a:t>程序移植问题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由于 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x86 和 ARM 架构的内存顺序模型不同（ x86 更为严格），所以不同架构间移植</a:t>
            </a:r>
            <a:r>
              <a:rPr lang="zh-CN" altLang="en-US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代码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的时候需要特别注意访存的问题：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x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86硬件会保证load-load、store-store、load-store类指令的执行顺序，因此不需要</a:t>
            </a:r>
            <a:r>
              <a:rPr lang="zh-CN" altLang="en-US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软件在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这些指令后添加内存屏障指令。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但是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，这样的代码在ARM这种弱内存模型下运行就会出问题，在没有加入内存屏障</a:t>
            </a:r>
            <a:r>
              <a:rPr lang="zh-CN" altLang="en-US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指令时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，这 3 种指令会乱序执行。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所以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从x86向ARM移植代码的时候需要注意添加内存屏障解决问题。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077072"/>
            <a:ext cx="4320480" cy="2258046"/>
          </a:xfrm>
          <a:prstGeom prst="rect">
            <a:avLst/>
          </a:prstGeom>
          <a:ln>
            <a:solidFill>
              <a:srgbClr val="7030A0"/>
            </a:solidFill>
          </a:ln>
        </p:spPr>
      </p:pic>
    </p:spTree>
    <p:extLst>
      <p:ext uri="{BB962C8B-B14F-4D97-AF65-F5344CB8AC3E}">
        <p14:creationId xmlns:p14="http://schemas.microsoft.com/office/powerpoint/2010/main" val="1227272043"/>
      </p:ext>
    </p:extLst>
  </p:cSld>
  <p:clrMapOvr>
    <a:masterClrMapping/>
  </p:clrMapOvr>
  <p:transition spd="med"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268759"/>
            <a:ext cx="8064896" cy="4852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407144"/>
      </p:ext>
    </p:extLst>
  </p:cSld>
  <p:clrMapOvr>
    <a:masterClrMapping/>
  </p:clrMapOvr>
  <p:transition spd="med"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124744"/>
            <a:ext cx="7052908" cy="5118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466244"/>
      </p:ext>
    </p:extLst>
  </p:cSld>
  <p:clrMapOvr>
    <a:masterClrMapping/>
  </p:clrMapOvr>
  <p:transition spd="med"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196752"/>
            <a:ext cx="5361020" cy="307419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43608" y="4653136"/>
            <a:ext cx="6858000" cy="1255728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C0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说明</a:t>
            </a:r>
            <a:r>
              <a:rPr lang="zh-CN" altLang="en-US" sz="1800" dirty="0" smtClean="0">
                <a:solidFill>
                  <a:srgbClr val="C0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：</a:t>
            </a:r>
            <a:endParaRPr lang="en-US" altLang="zh-CN" sz="1800" dirty="0" smtClean="0">
              <a:solidFill>
                <a:srgbClr val="C0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 </a:t>
            </a:r>
            <a:r>
              <a:rPr lang="en-US" altLang="zh-CN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   </a:t>
            </a:r>
            <a:r>
              <a:rPr lang="zh-CN" altLang="en-US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填写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数据和更新</a:t>
            </a:r>
            <a:r>
              <a:rPr lang="en-US" altLang="zh-CN" sz="1800" dirty="0">
                <a:latin typeface="仿宋" panose="02010609060101010101" pitchFamily="49" charset="-122"/>
                <a:ea typeface="仿宋" panose="02010609060101010101" pitchFamily="49" charset="-122"/>
              </a:rPr>
              <a:t>in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指针都是写操作，在弱内存模型中，存在</a:t>
            </a:r>
            <a:r>
              <a:rPr lang="zh-CN" altLang="en-US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乱序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执行的可能，需要插入内存屏障指令来避免可能的错误。同样，</a:t>
            </a:r>
            <a:r>
              <a:rPr lang="zh-CN" altLang="en-US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读场景</a:t>
            </a:r>
            <a:r>
              <a:rPr lang="zh-CN" altLang="en-US" sz="1800" dirty="0">
                <a:latin typeface="仿宋" panose="02010609060101010101" pitchFamily="49" charset="-122"/>
                <a:ea typeface="仿宋" panose="02010609060101010101" pitchFamily="49" charset="-122"/>
              </a:rPr>
              <a:t>也会有类似的问题。</a:t>
            </a:r>
          </a:p>
        </p:txBody>
      </p:sp>
    </p:spTree>
    <p:extLst>
      <p:ext uri="{BB962C8B-B14F-4D97-AF65-F5344CB8AC3E}">
        <p14:creationId xmlns:p14="http://schemas.microsoft.com/office/powerpoint/2010/main" val="2223290853"/>
      </p:ext>
    </p:extLst>
  </p:cSld>
  <p:clrMapOvr>
    <a:masterClrMapping/>
  </p:clrMapOvr>
  <p:transition spd="med">
    <p:random/>
  </p:transition>
</p:sld>
</file>

<file path=ppt/theme/theme1.xml><?xml version="1.0" encoding="utf-8"?>
<a:theme xmlns:a="http://schemas.openxmlformats.org/drawingml/2006/main" name="default">
  <a:themeElements>
    <a:clrScheme name="default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">
      <a:majorFont>
        <a:latin typeface="Times New Roman"/>
        <a:ea typeface="黑体"/>
        <a:cs typeface=""/>
      </a:majorFont>
      <a:minorFont>
        <a:latin typeface="Times New Roman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5722</TotalTime>
  <Words>272</Words>
  <Application>Microsoft Office PowerPoint</Application>
  <PresentationFormat>全屏显示(4:3)</PresentationFormat>
  <Paragraphs>17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方正姚体</vt:lpstr>
      <vt:lpstr>仿宋</vt:lpstr>
      <vt:lpstr>黑体</vt:lpstr>
      <vt:lpstr>华文彩云</vt:lpstr>
      <vt:lpstr>华文行楷</vt:lpstr>
      <vt:lpstr>华文琥珀</vt:lpstr>
      <vt:lpstr>楷体</vt:lpstr>
      <vt:lpstr>楷体_GB2312</vt:lpstr>
      <vt:lpstr>宋体</vt:lpstr>
      <vt:lpstr>Arial</vt:lpstr>
      <vt:lpstr>Times New Roman</vt:lpstr>
      <vt:lpstr>Wingdings</vt:lpstr>
      <vt:lpstr>default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重庆大学计算机学院基础科学系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＂多媒体技术基础＂课程复习要点</dc:title>
  <dc:creator>郭松涛</dc:creator>
  <cp:lastModifiedBy>2012dnd.com</cp:lastModifiedBy>
  <cp:revision>425</cp:revision>
  <dcterms:modified xsi:type="dcterms:W3CDTF">2021-08-19T16:03:59Z</dcterms:modified>
</cp:coreProperties>
</file>